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11DE6FD-3FF9-42E7-BC07-17B7BF77BB18}" type="datetimeFigureOut">
              <a:rPr lang="en-US" smtClean="0"/>
              <a:t>1/1/2015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7E0594-31F0-4A5F-8A84-6318BA085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DE6FD-3FF9-42E7-BC07-17B7BF77BB18}" type="datetimeFigureOut">
              <a:rPr lang="en-US" smtClean="0"/>
              <a:t>1/1/2015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0594-31F0-4A5F-8A84-6318BA085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DE6FD-3FF9-42E7-BC07-17B7BF77BB18}" type="datetimeFigureOut">
              <a:rPr lang="en-US" smtClean="0"/>
              <a:t>1/1/2015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0594-31F0-4A5F-8A84-6318BA085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F11DE6FD-3FF9-42E7-BC07-17B7BF77BB18}" type="datetimeFigureOut">
              <a:rPr lang="en-US" smtClean="0"/>
              <a:t>1/1/2015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0594-31F0-4A5F-8A84-6318BA085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11DE6FD-3FF9-42E7-BC07-17B7BF77BB18}" type="datetimeFigureOut">
              <a:rPr lang="en-US" smtClean="0"/>
              <a:t>1/1/2015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7E0594-31F0-4A5F-8A84-6318BA08571D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11DE6FD-3FF9-42E7-BC07-17B7BF77BB18}" type="datetimeFigureOut">
              <a:rPr lang="en-US" smtClean="0"/>
              <a:t>1/1/2015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7E0594-31F0-4A5F-8A84-6318BA085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11DE6FD-3FF9-42E7-BC07-17B7BF77BB18}" type="datetimeFigureOut">
              <a:rPr lang="en-US" smtClean="0"/>
              <a:t>1/1/2015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7E0594-31F0-4A5F-8A84-6318BA08571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DE6FD-3FF9-42E7-BC07-17B7BF77BB18}" type="datetimeFigureOut">
              <a:rPr lang="en-US" smtClean="0"/>
              <a:t>1/1/2015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0594-31F0-4A5F-8A84-6318BA085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11DE6FD-3FF9-42E7-BC07-17B7BF77BB18}" type="datetimeFigureOut">
              <a:rPr lang="en-US" smtClean="0"/>
              <a:t>1/1/2015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7E0594-31F0-4A5F-8A84-6318BA085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11DE6FD-3FF9-42E7-BC07-17B7BF77BB18}" type="datetimeFigureOut">
              <a:rPr lang="en-US" smtClean="0"/>
              <a:t>1/1/2015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7E0594-31F0-4A5F-8A84-6318BA08571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11DE6FD-3FF9-42E7-BC07-17B7BF77BB18}" type="datetimeFigureOut">
              <a:rPr lang="en-US" smtClean="0"/>
              <a:t>1/1/2015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7E0594-31F0-4A5F-8A84-6318BA08571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11DE6FD-3FF9-42E7-BC07-17B7BF77BB18}" type="datetimeFigureOut">
              <a:rPr lang="en-US" smtClean="0"/>
              <a:t>1/1/2015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7E0594-31F0-4A5F-8A84-6318BA08571D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3224216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AUDIT INTERNAL, PEMERINTAHAN &amp;     </a:t>
            </a:r>
            <a:b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AUDIT OPERASIONAL</a:t>
            </a: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32614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/>
              <a:t>PERBEDAAN AUDIT OPERASIONAL &amp; AUDIT KEUANGAN :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454700"/>
          </a:xfrm>
        </p:spPr>
        <p:txBody>
          <a:bodyPr>
            <a:normAutofit lnSpcReduction="10000"/>
          </a:bodyPr>
          <a:lstStyle/>
          <a:p>
            <a:r>
              <a:rPr lang="en-US" b="1" dirty="0" err="1" smtClean="0">
                <a:solidFill>
                  <a:srgbClr val="00B050"/>
                </a:solidFill>
              </a:rPr>
              <a:t>Tujuan</a:t>
            </a:r>
            <a:r>
              <a:rPr lang="en-US" b="1" dirty="0" smtClean="0">
                <a:solidFill>
                  <a:srgbClr val="00B050"/>
                </a:solidFill>
              </a:rPr>
              <a:t> Audit </a:t>
            </a:r>
          </a:p>
          <a:p>
            <a:pPr>
              <a:buNone/>
            </a:pPr>
            <a:r>
              <a:rPr lang="en-US" b="1" dirty="0" smtClean="0">
                <a:solidFill>
                  <a:srgbClr val="00B050"/>
                </a:solidFill>
              </a:rPr>
              <a:t>      AK : </a:t>
            </a:r>
            <a:r>
              <a:rPr lang="en-US" b="1" dirty="0" err="1" smtClean="0">
                <a:solidFill>
                  <a:srgbClr val="00B050"/>
                </a:solidFill>
              </a:rPr>
              <a:t>ketepatan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pencatatan</a:t>
            </a:r>
            <a:endParaRPr lang="en-US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00B050"/>
                </a:solidFill>
              </a:rPr>
              <a:t>      AO : 3E</a:t>
            </a:r>
          </a:p>
          <a:p>
            <a:r>
              <a:rPr lang="en-US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Distribusi</a:t>
            </a:r>
            <a:r>
              <a:rPr lang="en-US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laporan</a:t>
            </a:r>
            <a:endParaRPr lang="en-US" b="1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AK : </a:t>
            </a:r>
            <a:r>
              <a:rPr lang="en-US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pengguna</a:t>
            </a:r>
            <a:r>
              <a:rPr lang="en-US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lap </a:t>
            </a:r>
            <a:r>
              <a:rPr lang="en-US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keu</a:t>
            </a:r>
            <a:r>
              <a:rPr lang="en-US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eksternal</a:t>
            </a:r>
            <a:endParaRPr lang="en-US" b="1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AO : </a:t>
            </a:r>
            <a:r>
              <a:rPr lang="en-US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orientasi</a:t>
            </a:r>
            <a:r>
              <a:rPr lang="en-US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masa</a:t>
            </a:r>
            <a:r>
              <a:rPr lang="en-US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lampau</a:t>
            </a:r>
            <a:r>
              <a:rPr lang="en-US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dan</a:t>
            </a:r>
            <a:r>
              <a:rPr lang="en-US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untuk</a:t>
            </a:r>
            <a:r>
              <a:rPr lang="en-US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internal </a:t>
            </a:r>
            <a:r>
              <a:rPr lang="en-US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perusahaan</a:t>
            </a:r>
            <a:r>
              <a:rPr lang="en-US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Memasukkan</a:t>
            </a:r>
            <a:r>
              <a:rPr lang="en-US" b="1" dirty="0" smtClean="0">
                <a:solidFill>
                  <a:srgbClr val="00B050"/>
                </a:solidFill>
              </a:rPr>
              <a:t> area non </a:t>
            </a:r>
            <a:r>
              <a:rPr lang="en-US" b="1" dirty="0" err="1" smtClean="0">
                <a:solidFill>
                  <a:srgbClr val="00B050"/>
                </a:solidFill>
              </a:rPr>
              <a:t>keuangan</a:t>
            </a:r>
            <a:endParaRPr lang="en-US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smtClean="0">
                <a:solidFill>
                  <a:srgbClr val="00B050"/>
                </a:solidFill>
              </a:rPr>
              <a:t>     AK : </a:t>
            </a:r>
            <a:r>
              <a:rPr lang="en-US" b="1" dirty="0" err="1" smtClean="0">
                <a:solidFill>
                  <a:srgbClr val="00B050"/>
                </a:solidFill>
              </a:rPr>
              <a:t>terkait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dengan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kewajaran</a:t>
            </a:r>
            <a:r>
              <a:rPr lang="en-US" b="1" dirty="0" smtClean="0">
                <a:solidFill>
                  <a:srgbClr val="00B050"/>
                </a:solidFill>
              </a:rPr>
              <a:t> lap </a:t>
            </a:r>
            <a:r>
              <a:rPr lang="en-US" b="1" dirty="0" err="1" smtClean="0">
                <a:solidFill>
                  <a:srgbClr val="00B050"/>
                </a:solidFill>
              </a:rPr>
              <a:t>keu</a:t>
            </a:r>
            <a:endParaRPr lang="en-US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smtClean="0">
                <a:solidFill>
                  <a:srgbClr val="00B050"/>
                </a:solidFill>
              </a:rPr>
              <a:t>     AO : </a:t>
            </a:r>
            <a:r>
              <a:rPr lang="en-US" b="1" dirty="0" err="1" smtClean="0">
                <a:solidFill>
                  <a:srgbClr val="00B050"/>
                </a:solidFill>
              </a:rPr>
              <a:t>efisiensi</a:t>
            </a:r>
            <a:r>
              <a:rPr lang="en-US" b="1" dirty="0" smtClean="0">
                <a:solidFill>
                  <a:srgbClr val="00B050"/>
                </a:solidFill>
              </a:rPr>
              <a:t>, </a:t>
            </a:r>
            <a:r>
              <a:rPr lang="en-US" b="1" dirty="0" err="1" smtClean="0">
                <a:solidFill>
                  <a:srgbClr val="00B050"/>
                </a:solidFill>
              </a:rPr>
              <a:t>efektifitas</a:t>
            </a:r>
            <a:endParaRPr lang="en-US" b="1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en-US" b="1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en-US" b="1" dirty="0" smtClean="0">
              <a:solidFill>
                <a:srgbClr val="00B050"/>
              </a:solidFill>
            </a:endParaRPr>
          </a:p>
          <a:p>
            <a:endParaRPr lang="en-US" b="1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32614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/>
              <a:t>HUBUNGAN ANTARA AUDIT OPERASIONAL &amp; IC</a:t>
            </a:r>
            <a:br>
              <a:rPr lang="en-US" sz="2800" b="1" dirty="0" smtClean="0"/>
            </a:br>
            <a:r>
              <a:rPr lang="en-US" sz="2800" b="1" dirty="0" smtClean="0"/>
              <a:t>: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454700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solidFill>
                  <a:srgbClr val="00B050"/>
                </a:solidFill>
              </a:rPr>
              <a:t>Manajemen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melakukan</a:t>
            </a:r>
            <a:r>
              <a:rPr lang="en-US" b="1" dirty="0" smtClean="0">
                <a:solidFill>
                  <a:srgbClr val="00B050"/>
                </a:solidFill>
              </a:rPr>
              <a:t> IC </a:t>
            </a:r>
            <a:r>
              <a:rPr lang="en-US" b="1" dirty="0" err="1" smtClean="0">
                <a:solidFill>
                  <a:srgbClr val="00B050"/>
                </a:solidFill>
              </a:rPr>
              <a:t>untuk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membantu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pencapaian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tujuan</a:t>
            </a:r>
            <a:endParaRPr lang="en-US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Terdapat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3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hal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penting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untuk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mencapai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IC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yg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efektif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:</a:t>
            </a:r>
          </a:p>
          <a:p>
            <a:pPr marL="578358" indent="-514350">
              <a:buAutoNum type="arabicPeriod"/>
            </a:pP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Keandalan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pelaporan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keuangan</a:t>
            </a:r>
            <a:endParaRPr lang="en-US" b="1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marL="578358" indent="-514350">
              <a:buAutoNum type="arabicPeriod"/>
            </a:pP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Efektivitas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dan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efisiensi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operasi</a:t>
            </a:r>
            <a:endParaRPr lang="en-US" b="1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marL="578358" indent="-514350">
              <a:buAutoNum type="arabicPeriod"/>
            </a:pP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Kepatuhan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atas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hukum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&amp;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peraturan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yg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berlaku</a:t>
            </a:r>
            <a:endParaRPr lang="en-US" b="1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>
              <a:buNone/>
            </a:pPr>
            <a:endParaRPr lang="en-US" b="1" dirty="0" smtClean="0">
              <a:solidFill>
                <a:srgbClr val="00B050"/>
              </a:solidFill>
            </a:endParaRPr>
          </a:p>
          <a:p>
            <a:endParaRPr lang="en-US" b="1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18366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JENIS AUDIT OPERASIONAL 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954634"/>
          </a:xfrm>
        </p:spPr>
        <p:txBody>
          <a:bodyPr/>
          <a:lstStyle/>
          <a:p>
            <a:r>
              <a:rPr lang="en-US" b="1" dirty="0" smtClean="0"/>
              <a:t>AUDIT FUNGSIONAL</a:t>
            </a:r>
          </a:p>
          <a:p>
            <a:r>
              <a:rPr lang="en-US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AUDIT ORGANISASI</a:t>
            </a:r>
          </a:p>
          <a:p>
            <a:r>
              <a:rPr lang="en-US" b="1" dirty="0" smtClean="0">
                <a:solidFill>
                  <a:srgbClr val="92D050"/>
                </a:solidFill>
              </a:rPr>
              <a:t>PENUGASAN KHUSUS PADA SAAT ADA KASUS TERTENTU</a:t>
            </a:r>
            <a:endParaRPr lang="en-US" b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PELAKSANA AUDITOR OPERASIONAL 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92D050"/>
                </a:solidFill>
              </a:rPr>
              <a:t>AUDITOR INTERNAL</a:t>
            </a:r>
          </a:p>
          <a:p>
            <a:r>
              <a:rPr lang="en-US" b="1" dirty="0" smtClean="0"/>
              <a:t>AUDITOR PEMERINTAH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KAP</a:t>
            </a:r>
          </a:p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INDEPENDENSI &amp;  KOMPETENSI AUDITOR OPERASIONAL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TAHAPAN DALAM MENJALANKAN AUDIT OPERASIONAL 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928802"/>
            <a:ext cx="8229600" cy="4572000"/>
          </a:xfrm>
        </p:spPr>
        <p:txBody>
          <a:bodyPr/>
          <a:lstStyle/>
          <a:p>
            <a:r>
              <a:rPr lang="en-US" b="1" dirty="0" smtClean="0"/>
              <a:t>PLAN</a:t>
            </a:r>
          </a:p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EVALUASI BUKTI</a:t>
            </a:r>
          </a:p>
          <a:p>
            <a:r>
              <a:rPr lang="en-US" b="1" dirty="0" smtClean="0"/>
              <a:t>PELAPORAN (LATAR BELAKANG, KESIMPULAN, SCOPE AUDIT)</a:t>
            </a:r>
          </a:p>
          <a:p>
            <a:r>
              <a:rPr lang="en-US" b="1" dirty="0" smtClean="0">
                <a:solidFill>
                  <a:srgbClr val="FFC000"/>
                </a:solidFill>
              </a:rPr>
              <a:t>TINDAK LANJUT</a:t>
            </a:r>
            <a:endParaRPr lang="en-US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69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TUJUAN PEMBELAJARAN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24" y="1285860"/>
            <a:ext cx="7429552" cy="5000660"/>
          </a:xfrm>
        </p:spPr>
        <p:txBody>
          <a:bodyPr>
            <a:noAutofit/>
          </a:bodyPr>
          <a:lstStyle/>
          <a:p>
            <a:pPr marL="514350" indent="-514350" algn="l">
              <a:buAutoNum type="arabicPeriod"/>
            </a:pPr>
            <a:endParaRPr lang="en-US" sz="32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 algn="l">
              <a:buAutoNum type="arabicPeriod"/>
            </a:pP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Menjelaskan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peran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auditor internal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dalam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audit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keuangan</a:t>
            </a:r>
            <a:endParaRPr lang="en-US" sz="32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 algn="l">
              <a:buAutoNum type="arabicPeriod"/>
            </a:pP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Membedakan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audit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operasional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dengan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audit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keuangan</a:t>
            </a:r>
            <a:endParaRPr lang="en-US" sz="32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 algn="l">
              <a:buAutoNum type="arabicPeriod"/>
            </a:pPr>
            <a:r>
              <a:rPr lang="en-US" sz="3200" b="1" dirty="0" err="1" smtClean="0">
                <a:solidFill>
                  <a:schemeClr val="tx1"/>
                </a:solidFill>
              </a:rPr>
              <a:t>Melakukan</a:t>
            </a:r>
            <a:r>
              <a:rPr lang="en-US" sz="3200" b="1" dirty="0" smtClean="0">
                <a:solidFill>
                  <a:schemeClr val="tx1"/>
                </a:solidFill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</a:rPr>
              <a:t>telaah</a:t>
            </a:r>
            <a:r>
              <a:rPr lang="en-US" sz="3200" b="1" dirty="0" smtClean="0">
                <a:solidFill>
                  <a:schemeClr val="tx1"/>
                </a:solidFill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</a:rPr>
              <a:t>umum</a:t>
            </a:r>
            <a:r>
              <a:rPr lang="en-US" sz="3200" b="1" dirty="0" smtClean="0">
                <a:solidFill>
                  <a:schemeClr val="tx1"/>
                </a:solidFill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</a:rPr>
              <a:t>atas</a:t>
            </a:r>
            <a:r>
              <a:rPr lang="en-US" sz="3200" b="1" dirty="0" smtClean="0">
                <a:solidFill>
                  <a:schemeClr val="tx1"/>
                </a:solidFill>
              </a:rPr>
              <a:t> audit </a:t>
            </a:r>
            <a:r>
              <a:rPr lang="en-US" sz="3200" b="1" dirty="0" err="1" smtClean="0">
                <a:solidFill>
                  <a:schemeClr val="tx1"/>
                </a:solidFill>
              </a:rPr>
              <a:t>operasional</a:t>
            </a:r>
            <a:endParaRPr lang="en-US" sz="3200" b="1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eriod"/>
            </a:pPr>
            <a:r>
              <a:rPr lang="en-US" sz="3200" b="1" dirty="0" err="1" smtClean="0">
                <a:solidFill>
                  <a:schemeClr val="tx1"/>
                </a:solidFill>
              </a:rPr>
              <a:t>Merencanakan</a:t>
            </a:r>
            <a:r>
              <a:rPr lang="en-US" sz="3200" b="1" dirty="0" smtClean="0">
                <a:solidFill>
                  <a:schemeClr val="tx1"/>
                </a:solidFill>
              </a:rPr>
              <a:t> &amp; </a:t>
            </a:r>
            <a:r>
              <a:rPr lang="en-US" sz="3200" b="1" dirty="0" err="1" smtClean="0">
                <a:solidFill>
                  <a:schemeClr val="tx1"/>
                </a:solidFill>
              </a:rPr>
              <a:t>melaksanakan</a:t>
            </a:r>
            <a:r>
              <a:rPr lang="en-US" sz="3200" b="1" dirty="0" smtClean="0">
                <a:solidFill>
                  <a:schemeClr val="tx1"/>
                </a:solidFill>
              </a:rPr>
              <a:t> audit </a:t>
            </a:r>
            <a:r>
              <a:rPr lang="en-US" sz="3200" b="1" dirty="0" err="1" smtClean="0">
                <a:solidFill>
                  <a:schemeClr val="tx1"/>
                </a:solidFill>
              </a:rPr>
              <a:t>operasional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64294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PENTINGNYA AUDITOR INTERNAL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72" y="928670"/>
            <a:ext cx="8001056" cy="5357850"/>
          </a:xfrm>
        </p:spPr>
        <p:txBody>
          <a:bodyPr>
            <a:noAutofit/>
          </a:bodyPr>
          <a:lstStyle/>
          <a:p>
            <a:pPr marL="514350" indent="-514350" algn="ctr"/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Auditor internal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merupakan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dasar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marL="514350" indent="-514350" algn="ctr"/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yg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sangat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diperlkan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untuk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menjalankan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tata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kelola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perusahaan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yg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efektif,komponen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penting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dalam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operasional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yg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efektif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dan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efisien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dan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kontributor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yg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sangat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berharga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bagi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sistem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pengendalian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internal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</a:rPr>
              <a:t>organisasi</a:t>
            </a:r>
            <a:endParaRPr lang="en-US" sz="32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 algn="l"/>
            <a:endParaRPr lang="en-US" sz="2000" b="1" i="1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marL="514350" indent="-514350" algn="l"/>
            <a:r>
              <a:rPr lang="en-US" sz="2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(</a:t>
            </a:r>
            <a:r>
              <a:rPr lang="en-US" sz="2000" b="1" i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rangkuman</a:t>
            </a:r>
            <a:r>
              <a:rPr lang="en-US" sz="2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dr</a:t>
            </a:r>
            <a:r>
              <a:rPr lang="en-US" sz="2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diskusi</a:t>
            </a:r>
            <a:r>
              <a:rPr lang="en-US" sz="2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meja</a:t>
            </a:r>
            <a:r>
              <a:rPr lang="en-US" sz="2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bundar</a:t>
            </a:r>
            <a:r>
              <a:rPr lang="en-US" sz="2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SEC) </a:t>
            </a:r>
            <a:r>
              <a:rPr lang="en-US" sz="2000" b="1" i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tgl</a:t>
            </a:r>
            <a:r>
              <a:rPr lang="en-US" sz="2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13 </a:t>
            </a:r>
            <a:r>
              <a:rPr lang="en-US" sz="2000" b="1" i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april</a:t>
            </a:r>
            <a:r>
              <a:rPr lang="en-US" sz="2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2005 pd </a:t>
            </a:r>
            <a:r>
              <a:rPr lang="en-US" sz="2000" b="1" i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pelaksanaan</a:t>
            </a:r>
            <a:r>
              <a:rPr lang="en-US" sz="2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atas</a:t>
            </a:r>
            <a:r>
              <a:rPr lang="en-US" sz="2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persyaratan</a:t>
            </a:r>
            <a:r>
              <a:rPr lang="en-US" sz="2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pelaporan</a:t>
            </a:r>
            <a:r>
              <a:rPr lang="en-US" sz="2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pasar</a:t>
            </a:r>
            <a:r>
              <a:rPr lang="en-US" sz="2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404 </a:t>
            </a:r>
            <a:r>
              <a:rPr lang="en-US" sz="2000" b="1" i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sarbaner</a:t>
            </a:r>
            <a:r>
              <a:rPr lang="en-US" sz="2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-Oxley Act)</a:t>
            </a:r>
            <a:endParaRPr lang="en-US" sz="3200" b="1" i="1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INTERNAL 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err="1" smtClean="0">
                <a:solidFill>
                  <a:srgbClr val="92D050"/>
                </a:solidFill>
              </a:rPr>
              <a:t>Suatu</a:t>
            </a:r>
            <a:r>
              <a:rPr lang="en-US" b="1" dirty="0" smtClean="0">
                <a:solidFill>
                  <a:srgbClr val="92D050"/>
                </a:solidFill>
              </a:rPr>
              <a:t> </a:t>
            </a:r>
            <a:r>
              <a:rPr lang="en-US" b="1" dirty="0" err="1" smtClean="0">
                <a:solidFill>
                  <a:srgbClr val="92D050"/>
                </a:solidFill>
              </a:rPr>
              <a:t>aktivitas</a:t>
            </a:r>
            <a:r>
              <a:rPr lang="en-US" b="1" dirty="0" smtClean="0">
                <a:solidFill>
                  <a:srgbClr val="92D050"/>
                </a:solidFill>
              </a:rPr>
              <a:t> assurance &amp; </a:t>
            </a:r>
            <a:r>
              <a:rPr lang="en-US" b="1" dirty="0" err="1" smtClean="0">
                <a:solidFill>
                  <a:srgbClr val="92D050"/>
                </a:solidFill>
              </a:rPr>
              <a:t>konsultasi</a:t>
            </a:r>
            <a:r>
              <a:rPr lang="en-US" b="1" dirty="0" smtClean="0">
                <a:solidFill>
                  <a:srgbClr val="92D050"/>
                </a:solidFill>
              </a:rPr>
              <a:t> </a:t>
            </a:r>
            <a:r>
              <a:rPr lang="en-US" b="1" dirty="0" err="1" smtClean="0">
                <a:solidFill>
                  <a:srgbClr val="92D050"/>
                </a:solidFill>
              </a:rPr>
              <a:t>independen</a:t>
            </a:r>
            <a:r>
              <a:rPr lang="en-US" b="1" dirty="0" smtClean="0">
                <a:solidFill>
                  <a:srgbClr val="92D050"/>
                </a:solidFill>
              </a:rPr>
              <a:t> &amp; </a:t>
            </a:r>
            <a:r>
              <a:rPr lang="en-US" b="1" dirty="0" err="1" smtClean="0">
                <a:solidFill>
                  <a:srgbClr val="92D050"/>
                </a:solidFill>
              </a:rPr>
              <a:t>obnjektif</a:t>
            </a:r>
            <a:r>
              <a:rPr lang="en-US" b="1" dirty="0" smtClean="0">
                <a:solidFill>
                  <a:srgbClr val="92D050"/>
                </a:solidFill>
              </a:rPr>
              <a:t> </a:t>
            </a:r>
            <a:r>
              <a:rPr lang="en-US" b="1" dirty="0" err="1" smtClean="0">
                <a:solidFill>
                  <a:srgbClr val="92D050"/>
                </a:solidFill>
              </a:rPr>
              <a:t>yg</a:t>
            </a:r>
            <a:r>
              <a:rPr lang="en-US" b="1" dirty="0" smtClean="0">
                <a:solidFill>
                  <a:srgbClr val="92D050"/>
                </a:solidFill>
              </a:rPr>
              <a:t> </a:t>
            </a:r>
            <a:r>
              <a:rPr lang="en-US" b="1" dirty="0" err="1" smtClean="0">
                <a:solidFill>
                  <a:srgbClr val="92D050"/>
                </a:solidFill>
              </a:rPr>
              <a:t>didesain</a:t>
            </a:r>
            <a:r>
              <a:rPr lang="en-US" b="1" dirty="0" smtClean="0">
                <a:solidFill>
                  <a:srgbClr val="92D050"/>
                </a:solidFill>
              </a:rPr>
              <a:t> </a:t>
            </a:r>
            <a:r>
              <a:rPr lang="en-US" b="1" dirty="0" err="1" smtClean="0">
                <a:solidFill>
                  <a:srgbClr val="92D050"/>
                </a:solidFill>
              </a:rPr>
              <a:t>untuk</a:t>
            </a:r>
            <a:r>
              <a:rPr lang="en-US" b="1" dirty="0" smtClean="0">
                <a:solidFill>
                  <a:srgbClr val="92D05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menambah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nilai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92D050"/>
                </a:solidFill>
              </a:rPr>
              <a:t>dan</a:t>
            </a:r>
            <a:r>
              <a:rPr lang="en-US" b="1" dirty="0" smtClean="0">
                <a:solidFill>
                  <a:srgbClr val="92D050"/>
                </a:solidFill>
              </a:rPr>
              <a:t> </a:t>
            </a:r>
            <a:r>
              <a:rPr lang="en-US" b="1" dirty="0" err="1" smtClean="0">
                <a:solidFill>
                  <a:srgbClr val="92D050"/>
                </a:solidFill>
              </a:rPr>
              <a:t>meningkatkan</a:t>
            </a:r>
            <a:r>
              <a:rPr lang="en-US" b="1" dirty="0" smtClean="0">
                <a:solidFill>
                  <a:srgbClr val="92D050"/>
                </a:solidFill>
              </a:rPr>
              <a:t> </a:t>
            </a:r>
            <a:r>
              <a:rPr lang="en-US" b="1" dirty="0" err="1" smtClean="0">
                <a:solidFill>
                  <a:srgbClr val="92D050"/>
                </a:solidFill>
              </a:rPr>
              <a:t>operasional</a:t>
            </a:r>
            <a:r>
              <a:rPr lang="en-US" b="1" dirty="0" smtClean="0">
                <a:solidFill>
                  <a:srgbClr val="92D050"/>
                </a:solidFill>
              </a:rPr>
              <a:t> </a:t>
            </a:r>
            <a:r>
              <a:rPr lang="en-US" b="1" dirty="0" err="1" smtClean="0">
                <a:solidFill>
                  <a:srgbClr val="92D050"/>
                </a:solidFill>
              </a:rPr>
              <a:t>perusahaan</a:t>
            </a:r>
            <a:r>
              <a:rPr lang="en-US" dirty="0" smtClean="0"/>
              <a:t>.</a:t>
            </a:r>
          </a:p>
          <a:p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Membantu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perusahaan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mencapai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tujuan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dengan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pendekatan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yg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sistematis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&amp;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ketat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agar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dapat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melakukan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evaluasi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&amp;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peningkatan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efektivitas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terhadap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manajemen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risiko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,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pengendalian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&amp;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proses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tata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kelola</a:t>
            </a:r>
            <a:endParaRPr lang="en-US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INTERNAL 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>
                <a:solidFill>
                  <a:srgbClr val="00B050"/>
                </a:solidFill>
              </a:rPr>
              <a:t>Menelaah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reliabilitas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dan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integritas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informasi</a:t>
            </a:r>
            <a:endParaRPr lang="en-US" b="1" dirty="0" smtClean="0">
              <a:solidFill>
                <a:srgbClr val="00B050"/>
              </a:solidFill>
            </a:endParaRPr>
          </a:p>
          <a:p>
            <a:r>
              <a:rPr lang="en-US" b="1" dirty="0" err="1" smtClean="0">
                <a:solidFill>
                  <a:srgbClr val="00B050"/>
                </a:solidFill>
              </a:rPr>
              <a:t>Memastikan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kepatuhan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atas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kebijakan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dan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regulasi</a:t>
            </a:r>
            <a:endParaRPr lang="en-US" b="1" dirty="0" smtClean="0">
              <a:solidFill>
                <a:srgbClr val="00B050"/>
              </a:solidFill>
            </a:endParaRPr>
          </a:p>
          <a:p>
            <a:r>
              <a:rPr lang="en-US" b="1" dirty="0" err="1" smtClean="0">
                <a:solidFill>
                  <a:srgbClr val="00B050"/>
                </a:solidFill>
              </a:rPr>
              <a:t>Menjaga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aset</a:t>
            </a:r>
            <a:endParaRPr lang="en-US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TUJUAN AUDIT INTERNAL 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Tujuan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Audit Internal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lebih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luas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dari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auditor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eksteenal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dengan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memberikan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fleksibilitas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bagi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auditor internal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untuk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memenuhi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kebutuhan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perusahaan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,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shg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auditor internal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dapat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berfokus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hanya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pada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pendokumentasian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dan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pengujian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pengendalian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perusahan</a:t>
            </a:r>
            <a:endParaRPr lang="en-US" b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r>
              <a:rPr lang="en-US" b="1" dirty="0" err="1" smtClean="0">
                <a:solidFill>
                  <a:srgbClr val="00B050"/>
                </a:solidFill>
              </a:rPr>
              <a:t>Sebagai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konsultan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hanya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berfokus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pada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rekomendasi</a:t>
            </a:r>
            <a:r>
              <a:rPr lang="en-US" b="1" dirty="0" smtClean="0">
                <a:solidFill>
                  <a:srgbClr val="00B050"/>
                </a:solidFill>
              </a:rPr>
              <a:t> yang </a:t>
            </a:r>
            <a:r>
              <a:rPr lang="en-US" b="1" dirty="0" err="1" smtClean="0">
                <a:solidFill>
                  <a:srgbClr val="00B050"/>
                </a:solidFill>
              </a:rPr>
              <a:t>meningkatkan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kinerja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organisasi</a:t>
            </a:r>
            <a:endParaRPr lang="en-US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32614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Hub </a:t>
            </a:r>
            <a:r>
              <a:rPr lang="en-US" sz="2800" b="1" dirty="0" err="1" smtClean="0"/>
              <a:t>antara</a:t>
            </a:r>
            <a:r>
              <a:rPr lang="en-US" sz="2800" b="1" dirty="0" smtClean="0"/>
              <a:t> auditor internal &amp; </a:t>
            </a:r>
            <a:r>
              <a:rPr lang="en-US" sz="2800" b="1" dirty="0" err="1" smtClean="0"/>
              <a:t>eksternal</a:t>
            </a:r>
            <a:r>
              <a:rPr lang="en-US" sz="2800" b="1" dirty="0" smtClean="0"/>
              <a:t> :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45470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Keduanya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harus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kompeten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sebagai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auditor &amp;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tetap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objektif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dalam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menjalankan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pekerjaan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&amp;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melaporkan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hasilnya</a:t>
            </a:r>
            <a:endParaRPr lang="en-US" b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Metodologi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auditnya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sama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termasuk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plan, Act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pengujian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pengendalian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&amp;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pengujian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substantif</a:t>
            </a:r>
            <a:endParaRPr lang="en-US" b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r>
              <a:rPr lang="en-US" b="1" dirty="0" err="1" smtClean="0">
                <a:solidFill>
                  <a:srgbClr val="00B050"/>
                </a:solidFill>
              </a:rPr>
              <a:t>Keduanya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mempertimbangkan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risiko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dan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materialitas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dalam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memutuskan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perluasan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pengujian</a:t>
            </a:r>
            <a:r>
              <a:rPr lang="en-US" b="1" dirty="0" smtClean="0">
                <a:solidFill>
                  <a:srgbClr val="00B050"/>
                </a:solidFill>
              </a:rPr>
              <a:t> &amp; </a:t>
            </a:r>
            <a:r>
              <a:rPr lang="en-US" b="1" dirty="0" err="1" smtClean="0">
                <a:solidFill>
                  <a:srgbClr val="00B050"/>
                </a:solidFill>
              </a:rPr>
              <a:t>mengevaluasi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hasilnya</a:t>
            </a:r>
            <a:endParaRPr lang="en-US" b="1" dirty="0" smtClean="0">
              <a:solidFill>
                <a:srgbClr val="00B050"/>
              </a:solidFill>
            </a:endParaRPr>
          </a:p>
          <a:p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Jika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auditor internal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bekerja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efektif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maka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auditor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eksternal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dapat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mengurangi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risiko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pendendalian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secara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signifikan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dan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mengurangi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pengujian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substaantif</a:t>
            </a:r>
            <a:endParaRPr lang="en-US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b="1" dirty="0" smtClean="0">
                <a:solidFill>
                  <a:srgbClr val="00B050"/>
                </a:solidFill>
              </a:rPr>
              <a:t>Auditor </a:t>
            </a:r>
            <a:r>
              <a:rPr lang="en-US" b="1" dirty="0" err="1" smtClean="0">
                <a:solidFill>
                  <a:srgbClr val="00B050"/>
                </a:solidFill>
              </a:rPr>
              <a:t>ekstenal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biasanya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menganggap</a:t>
            </a:r>
            <a:r>
              <a:rPr lang="en-US" b="1" dirty="0" smtClean="0">
                <a:solidFill>
                  <a:srgbClr val="00B050"/>
                </a:solidFill>
              </a:rPr>
              <a:t> auditor internal </a:t>
            </a:r>
            <a:r>
              <a:rPr lang="en-US" b="1" dirty="0" err="1" smtClean="0">
                <a:solidFill>
                  <a:srgbClr val="00B050"/>
                </a:solidFill>
              </a:rPr>
              <a:t>bekerja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efektif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apabila</a:t>
            </a:r>
            <a:r>
              <a:rPr lang="en-US" b="1" dirty="0" smtClean="0">
                <a:solidFill>
                  <a:srgbClr val="00B050"/>
                </a:solidFill>
              </a:rPr>
              <a:t> :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independen</a:t>
            </a:r>
            <a:r>
              <a:rPr lang="en-US" b="1" dirty="0" smtClean="0">
                <a:solidFill>
                  <a:srgbClr val="00B050"/>
                </a:solidFill>
              </a:rPr>
              <a:t>, </a:t>
            </a:r>
            <a:r>
              <a:rPr lang="en-US" b="1" dirty="0" err="1" smtClean="0">
                <a:solidFill>
                  <a:srgbClr val="00B050"/>
                </a:solidFill>
              </a:rPr>
              <a:t>kompeten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dan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melakukan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pengujian</a:t>
            </a:r>
            <a:r>
              <a:rPr lang="en-US" b="1" dirty="0" smtClean="0">
                <a:solidFill>
                  <a:srgbClr val="00B050"/>
                </a:solidFill>
              </a:rPr>
              <a:t> audit </a:t>
            </a:r>
            <a:r>
              <a:rPr lang="en-US" b="1" dirty="0" err="1" smtClean="0">
                <a:solidFill>
                  <a:srgbClr val="00B050"/>
                </a:solidFill>
              </a:rPr>
              <a:t>secara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relevan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atas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pengendalian</a:t>
            </a:r>
            <a:r>
              <a:rPr lang="en-US" b="1" dirty="0" smtClean="0">
                <a:solidFill>
                  <a:srgbClr val="00B050"/>
                </a:solidFill>
              </a:rPr>
              <a:t> internal </a:t>
            </a:r>
            <a:r>
              <a:rPr lang="en-US" b="1" dirty="0" err="1" smtClean="0">
                <a:solidFill>
                  <a:srgbClr val="00B050"/>
                </a:solidFill>
              </a:rPr>
              <a:t>dan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laporan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keuangan</a:t>
            </a:r>
            <a:endParaRPr lang="en-US" b="1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32614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KODE ETIKA AUDITOR INTERNAL :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4547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Institute of Internal Auditor (IIA) = AICPA</a:t>
            </a:r>
          </a:p>
          <a:p>
            <a:r>
              <a:rPr lang="en-US" b="1" dirty="0" err="1" smtClean="0">
                <a:solidFill>
                  <a:srgbClr val="00B050"/>
                </a:solidFill>
              </a:rPr>
              <a:t>Menetapkan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standar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etika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dan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praktik</a:t>
            </a:r>
            <a:r>
              <a:rPr lang="en-US" b="1" dirty="0" smtClean="0">
                <a:solidFill>
                  <a:srgbClr val="00B050"/>
                </a:solidFill>
              </a:rPr>
              <a:t>, </a:t>
            </a:r>
            <a:r>
              <a:rPr lang="en-US" b="1" dirty="0" err="1" smtClean="0">
                <a:solidFill>
                  <a:srgbClr val="00B050"/>
                </a:solidFill>
              </a:rPr>
              <a:t>memberkan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pendidikan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dan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mendorong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profesionalisme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</a:p>
          <a:p>
            <a:r>
              <a:rPr lang="en-US" b="1" dirty="0" err="1" smtClean="0">
                <a:solidFill>
                  <a:srgbClr val="00B050"/>
                </a:solidFill>
              </a:rPr>
              <a:t>Menetapkan</a:t>
            </a:r>
            <a:r>
              <a:rPr lang="en-US" b="1" dirty="0" smtClean="0">
                <a:solidFill>
                  <a:srgbClr val="00B050"/>
                </a:solidFill>
              </a:rPr>
              <a:t> program </a:t>
            </a:r>
            <a:r>
              <a:rPr lang="en-US" b="1" dirty="0" err="1" smtClean="0">
                <a:solidFill>
                  <a:srgbClr val="00B050"/>
                </a:solidFill>
              </a:rPr>
              <a:t>sertifikasi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untuk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mendari</a:t>
            </a:r>
            <a:r>
              <a:rPr lang="en-US" b="1" dirty="0" smtClean="0">
                <a:solidFill>
                  <a:srgbClr val="00B050"/>
                </a:solidFill>
              </a:rPr>
              <a:t> certified Internal Auditor (CIA)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73274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AUDIT OPERASIONAL :</a:t>
            </a:r>
            <a:br>
              <a:rPr lang="en-US" b="1" dirty="0" smtClean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40254"/>
          </a:xfrm>
        </p:spPr>
        <p:txBody>
          <a:bodyPr/>
          <a:lstStyle/>
          <a:p>
            <a:pPr>
              <a:buNone/>
            </a:pPr>
            <a:endParaRPr lang="en-US" b="1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>
              <a:buNone/>
            </a:pP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Biasanya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juga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dinamakan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audit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manajemen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adalah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Audit yang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berhubungan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dengan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penilaian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3E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yakni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ekonomisasi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,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efisiensi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dan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efektifitas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organisasi</a:t>
            </a:r>
            <a:endParaRPr lang="en-US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58</TotalTime>
  <Words>483</Words>
  <Application>Microsoft Office PowerPoint</Application>
  <PresentationFormat>On-screen Show (4:3)</PresentationFormat>
  <Paragraphs>68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Verve</vt:lpstr>
      <vt:lpstr>AUDIT INTERNAL, PEMERINTAHAN &amp;      AUDIT OPERASIONAL</vt:lpstr>
      <vt:lpstr>TUJUAN PEMBELAJARAN</vt:lpstr>
      <vt:lpstr>PENTINGNYA AUDITOR INTERNAL </vt:lpstr>
      <vt:lpstr>AUDIT INTERNAL :</vt:lpstr>
      <vt:lpstr>AUDIT INTERNAL :</vt:lpstr>
      <vt:lpstr>TUJUAN AUDIT INTERNAL :</vt:lpstr>
      <vt:lpstr>Hub antara auditor internal &amp; eksternal :</vt:lpstr>
      <vt:lpstr>KODE ETIKA AUDITOR INTERNAL :</vt:lpstr>
      <vt:lpstr> AUDIT OPERASIONAL : </vt:lpstr>
      <vt:lpstr>PERBEDAAN AUDIT OPERASIONAL &amp; AUDIT KEUANGAN :</vt:lpstr>
      <vt:lpstr>HUBUNGAN ANTARA AUDIT OPERASIONAL &amp; IC :</vt:lpstr>
      <vt:lpstr>JENIS AUDIT OPERASIONAL : </vt:lpstr>
      <vt:lpstr>PELAKSANA AUDITOR OPERASIONAL :</vt:lpstr>
      <vt:lpstr>TAHAPAN DALAM MENJALANKAN AUDIT OPERASIONAL 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AUDIT INTERNAL, PEMERINTAHAN &amp;      AUDIT OPERASIONAL</dc:title>
  <dc:creator>UNISMa</dc:creator>
  <cp:lastModifiedBy>UNISMa</cp:lastModifiedBy>
  <cp:revision>11</cp:revision>
  <dcterms:created xsi:type="dcterms:W3CDTF">2015-01-01T00:36:17Z</dcterms:created>
  <dcterms:modified xsi:type="dcterms:W3CDTF">2015-01-01T01:34:21Z</dcterms:modified>
</cp:coreProperties>
</file>